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530" r:id="rId5"/>
    <p:sldId id="531" r:id="rId6"/>
    <p:sldId id="533" r:id="rId7"/>
    <p:sldId id="534" r:id="rId8"/>
    <p:sldId id="549" r:id="rId9"/>
    <p:sldId id="550" r:id="rId10"/>
    <p:sldId id="551" r:id="rId11"/>
    <p:sldId id="552" r:id="rId12"/>
    <p:sldId id="535" r:id="rId13"/>
    <p:sldId id="547" r:id="rId14"/>
    <p:sldId id="548" r:id="rId15"/>
    <p:sldId id="543" r:id="rId16"/>
    <p:sldId id="554" r:id="rId17"/>
    <p:sldId id="54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34" autoAdjust="0"/>
    <p:restoredTop sz="94422"/>
  </p:normalViewPr>
  <p:slideViewPr>
    <p:cSldViewPr snapToGrid="0">
      <p:cViewPr varScale="1">
        <p:scale>
          <a:sx n="111" d="100"/>
          <a:sy n="111" d="100"/>
        </p:scale>
        <p:origin x="384"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ut efe AL" userId="1a31140e38ba161e" providerId="LiveId" clId="{18118B9B-6498-465C-99FA-300E40782060}"/>
    <pc:docChg chg="undo custSel modSld">
      <pc:chgData name="Umut efe AL" userId="1a31140e38ba161e" providerId="LiveId" clId="{18118B9B-6498-465C-99FA-300E40782060}" dt="2025-05-27T16:38:44.860" v="18" actId="478"/>
      <pc:docMkLst>
        <pc:docMk/>
      </pc:docMkLst>
      <pc:sldChg chg="addSp delSp modSp mod">
        <pc:chgData name="Umut efe AL" userId="1a31140e38ba161e" providerId="LiveId" clId="{18118B9B-6498-465C-99FA-300E40782060}" dt="2025-05-27T16:38:32.501" v="17" actId="478"/>
        <pc:sldMkLst>
          <pc:docMk/>
          <pc:sldMk cId="3548027083" sldId="531"/>
        </pc:sldMkLst>
        <pc:spChg chg="del">
          <ac:chgData name="Umut efe AL" userId="1a31140e38ba161e" providerId="LiveId" clId="{18118B9B-6498-465C-99FA-300E40782060}" dt="2025-05-27T16:38:32.501" v="17" actId="478"/>
          <ac:spMkLst>
            <pc:docMk/>
            <pc:sldMk cId="3548027083" sldId="531"/>
            <ac:spMk id="4" creationId="{DDD0AE42-75AF-229C-2692-C10ADA4FFA83}"/>
          </ac:spMkLst>
        </pc:spChg>
        <pc:spChg chg="add del mod">
          <ac:chgData name="Umut efe AL" userId="1a31140e38ba161e" providerId="LiveId" clId="{18118B9B-6498-465C-99FA-300E40782060}" dt="2025-05-27T16:38:20.686" v="16" actId="20577"/>
          <ac:spMkLst>
            <pc:docMk/>
            <pc:sldMk cId="3548027083" sldId="531"/>
            <ac:spMk id="5" creationId="{9157728F-9EA1-A705-8E4D-B7823E4F4C26}"/>
          </ac:spMkLst>
        </pc:spChg>
      </pc:sldChg>
      <pc:sldChg chg="modSp mod">
        <pc:chgData name="Umut efe AL" userId="1a31140e38ba161e" providerId="LiveId" clId="{18118B9B-6498-465C-99FA-300E40782060}" dt="2025-05-27T16:37:09.404" v="6" actId="1076"/>
        <pc:sldMkLst>
          <pc:docMk/>
          <pc:sldMk cId="1958759625" sldId="543"/>
        </pc:sldMkLst>
        <pc:spChg chg="mod">
          <ac:chgData name="Umut efe AL" userId="1a31140e38ba161e" providerId="LiveId" clId="{18118B9B-6498-465C-99FA-300E40782060}" dt="2025-05-27T16:37:09.404" v="6" actId="1076"/>
          <ac:spMkLst>
            <pc:docMk/>
            <pc:sldMk cId="1958759625" sldId="543"/>
            <ac:spMk id="2" creationId="{48C5BC92-868A-26B2-CBC0-C9D94E65F1A4}"/>
          </ac:spMkLst>
        </pc:spChg>
      </pc:sldChg>
      <pc:sldChg chg="modSp mod">
        <pc:chgData name="Umut efe AL" userId="1a31140e38ba161e" providerId="LiveId" clId="{18118B9B-6498-465C-99FA-300E40782060}" dt="2025-05-27T16:36:06.539" v="4" actId="255"/>
        <pc:sldMkLst>
          <pc:docMk/>
          <pc:sldMk cId="825338441" sldId="547"/>
        </pc:sldMkLst>
        <pc:spChg chg="mod">
          <ac:chgData name="Umut efe AL" userId="1a31140e38ba161e" providerId="LiveId" clId="{18118B9B-6498-465C-99FA-300E40782060}" dt="2025-05-27T16:36:06.539" v="4" actId="255"/>
          <ac:spMkLst>
            <pc:docMk/>
            <pc:sldMk cId="825338441" sldId="547"/>
            <ac:spMk id="7" creationId="{852F0E03-6F7B-C19B-363C-6C5441F49DB2}"/>
          </ac:spMkLst>
        </pc:spChg>
      </pc:sldChg>
      <pc:sldChg chg="delSp mod">
        <pc:chgData name="Umut efe AL" userId="1a31140e38ba161e" providerId="LiveId" clId="{18118B9B-6498-465C-99FA-300E40782060}" dt="2025-05-27T16:38:44.860" v="18" actId="478"/>
        <pc:sldMkLst>
          <pc:docMk/>
          <pc:sldMk cId="252213924" sldId="548"/>
        </pc:sldMkLst>
        <pc:spChg chg="del">
          <ac:chgData name="Umut efe AL" userId="1a31140e38ba161e" providerId="LiveId" clId="{18118B9B-6498-465C-99FA-300E40782060}" dt="2025-05-27T16:38:44.860" v="18" actId="478"/>
          <ac:spMkLst>
            <pc:docMk/>
            <pc:sldMk cId="252213924" sldId="548"/>
            <ac:spMk id="18" creationId="{BB437751-4683-5661-AC1F-EB537D67A7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5/27/2025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BIG CITY</a:t>
            </a:r>
            <a:br>
              <a:rPr lang="en-US" dirty="0"/>
            </a:br>
            <a:r>
              <a:rPr lang="en-US" dirty="0"/>
              <a:t>Presentation</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1844" y="4101615"/>
            <a:ext cx="7068312" cy="758952"/>
          </a:xfrm>
        </p:spPr>
        <p:txBody>
          <a:bodyPr/>
          <a:lstStyle/>
          <a:p>
            <a:r>
              <a:rPr lang="en-US" dirty="0"/>
              <a:t>Group – 29</a:t>
            </a:r>
          </a:p>
          <a:p>
            <a:r>
              <a:rPr lang="en-US" dirty="0"/>
              <a:t>By</a:t>
            </a:r>
          </a:p>
          <a:p>
            <a:r>
              <a:rPr lang="en-US" dirty="0"/>
              <a:t>Umut Efe AL</a:t>
            </a:r>
          </a:p>
          <a:p>
            <a:r>
              <a:rPr lang="en-US" dirty="0"/>
              <a:t>Oğuz Efe GÜNEŞ</a:t>
            </a:r>
          </a:p>
          <a:p>
            <a:r>
              <a:rPr lang="en-US" dirty="0"/>
              <a:t>Nurettin YILDIZ</a:t>
            </a:r>
          </a:p>
          <a:p>
            <a:r>
              <a:rPr lang="en-US" dirty="0"/>
              <a:t>Aleyna DOĞRUER</a:t>
            </a:r>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417B3-BEB4-2D2B-889F-CB21E7FE5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E023C-D6B3-851C-7157-23CC0AA2DC97}"/>
              </a:ext>
            </a:extLst>
          </p:cNvPr>
          <p:cNvSpPr>
            <a:spLocks noGrp="1"/>
          </p:cNvSpPr>
          <p:nvPr>
            <p:ph type="title"/>
          </p:nvPr>
        </p:nvSpPr>
        <p:spPr>
          <a:xfrm>
            <a:off x="850392" y="832104"/>
            <a:ext cx="10881360" cy="1069848"/>
          </a:xfrm>
        </p:spPr>
        <p:txBody>
          <a:bodyPr anchor="ctr">
            <a:normAutofit/>
          </a:bodyPr>
          <a:lstStyle/>
          <a:p>
            <a:r>
              <a:rPr lang="en-US" b="1" spc="600" dirty="0">
                <a:ln w="28575">
                  <a:noFill/>
                  <a:prstDash val="solid"/>
                </a:ln>
              </a:rPr>
              <a:t>Functionality-</a:t>
            </a:r>
            <a:r>
              <a:rPr lang="en-US" b="0" spc="600" dirty="0">
                <a:ln w="28575">
                  <a:noFill/>
                  <a:prstDash val="solid"/>
                </a:ln>
              </a:rPr>
              <a:t>choosing the bus</a:t>
            </a:r>
            <a:endParaRPr lang="en-US" b="1" spc="600" dirty="0">
              <a:ln w="28575">
                <a:noFill/>
                <a:prstDash val="solid"/>
              </a:ln>
            </a:endParaRPr>
          </a:p>
        </p:txBody>
      </p:sp>
      <p:pic>
        <p:nvPicPr>
          <p:cNvPr id="8" name="Picture 7">
            <a:extLst>
              <a:ext uri="{FF2B5EF4-FFF2-40B4-BE49-F238E27FC236}">
                <a16:creationId xmlns:a16="http://schemas.microsoft.com/office/drawing/2014/main" id="{FBDAB82A-3160-8488-B6AC-F499A6ADEFA9}"/>
              </a:ext>
            </a:extLst>
          </p:cNvPr>
          <p:cNvPicPr>
            <a:picLocks noChangeAspect="1"/>
          </p:cNvPicPr>
          <p:nvPr/>
        </p:nvPicPr>
        <p:blipFill>
          <a:blip r:embed="rId2"/>
          <a:srcRect r="30934" b="1"/>
          <a:stretch>
            <a:fillRect/>
          </a:stretch>
        </p:blipFill>
        <p:spPr>
          <a:xfrm>
            <a:off x="838200" y="1825625"/>
            <a:ext cx="5181600" cy="4351338"/>
          </a:xfrm>
          <a:prstGeom prst="rect">
            <a:avLst/>
          </a:prstGeom>
          <a:noFill/>
        </p:spPr>
      </p:pic>
      <p:sp>
        <p:nvSpPr>
          <p:cNvPr id="7" name="Content Placeholder 6">
            <a:extLst>
              <a:ext uri="{FF2B5EF4-FFF2-40B4-BE49-F238E27FC236}">
                <a16:creationId xmlns:a16="http://schemas.microsoft.com/office/drawing/2014/main" id="{852F0E03-6F7B-C19B-363C-6C5441F49DB2}"/>
              </a:ext>
            </a:extLst>
          </p:cNvPr>
          <p:cNvSpPr>
            <a:spLocks noGrp="1"/>
          </p:cNvSpPr>
          <p:nvPr>
            <p:ph sz="half" idx="2"/>
          </p:nvPr>
        </p:nvSpPr>
        <p:spPr>
          <a:xfrm>
            <a:off x="6172200" y="1825625"/>
            <a:ext cx="5181600" cy="4351338"/>
          </a:xfrm>
        </p:spPr>
        <p:txBody>
          <a:bodyPr>
            <a:normAutofit/>
          </a:bodyPr>
          <a:lstStyle/>
          <a:p>
            <a:endParaRPr lang="en-US" sz="1500" dirty="0"/>
          </a:p>
          <a:p>
            <a:pPr marL="342900" indent="-342900">
              <a:buFont typeface="Courier New" panose="02070309020205020404" pitchFamily="49" charset="0"/>
              <a:buChar char="o"/>
            </a:pPr>
            <a:r>
              <a:rPr lang="en-US" sz="1500" dirty="0"/>
              <a:t>The interactive display of bus information is made possible through careful handling of mouse events. Utilizing the </a:t>
            </a:r>
            <a:r>
              <a:rPr lang="en-US" sz="1500" b="1" dirty="0" err="1"/>
              <a:t>windows.h</a:t>
            </a:r>
            <a:r>
              <a:rPr lang="en-US" sz="1500" dirty="0"/>
              <a:t> library, the simulation continuously monitors for mouse clicks within its graphical window. </a:t>
            </a:r>
          </a:p>
          <a:p>
            <a:endParaRPr lang="en-US" sz="1500" dirty="0"/>
          </a:p>
          <a:p>
            <a:pPr marL="342900" indent="-342900">
              <a:buFont typeface="Courier New" panose="02070309020205020404" pitchFamily="49" charset="0"/>
              <a:buChar char="o"/>
            </a:pPr>
            <a:r>
              <a:rPr lang="en-US" sz="1500" dirty="0"/>
              <a:t>Upon detection of a click, the precise screen coordinates (X, Y) of the mouse cursor are captured. These coordinates are then cross-referenced with the known on-screen positions of all active buses. When the recorded mouse click position aligns with the visual area occupied by a bus, the system registers this as a user's selection of that specific bus, triggering the display of its detailed information.</a:t>
            </a:r>
          </a:p>
        </p:txBody>
      </p:sp>
      <p:sp>
        <p:nvSpPr>
          <p:cNvPr id="5" name="Slide Number Placeholder 4">
            <a:extLst>
              <a:ext uri="{FF2B5EF4-FFF2-40B4-BE49-F238E27FC236}">
                <a16:creationId xmlns:a16="http://schemas.microsoft.com/office/drawing/2014/main" id="{FBF10E3E-3739-8E32-43C5-4F683EB4383D}"/>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82533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B3AA6-92F3-E977-DB3D-8C5CBBBC6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1C5FD-91C1-DDC7-927E-48C4EF9D3993}"/>
              </a:ext>
            </a:extLst>
          </p:cNvPr>
          <p:cNvSpPr>
            <a:spLocks noGrp="1"/>
          </p:cNvSpPr>
          <p:nvPr>
            <p:ph type="title"/>
          </p:nvPr>
        </p:nvSpPr>
        <p:spPr>
          <a:xfrm>
            <a:off x="839788" y="457200"/>
            <a:ext cx="3932237" cy="1600200"/>
          </a:xfrm>
        </p:spPr>
        <p:txBody>
          <a:bodyPr anchor="b">
            <a:normAutofit/>
          </a:bodyPr>
          <a:lstStyle/>
          <a:p>
            <a:r>
              <a:rPr lang="en-US" sz="2700" b="1" spc="600">
                <a:ln w="28575">
                  <a:noFill/>
                  <a:prstDash val="solid"/>
                </a:ln>
              </a:rPr>
              <a:t>Functionality-</a:t>
            </a:r>
            <a:r>
              <a:rPr lang="en-US" sz="2700" b="0" spc="600">
                <a:ln w="28575">
                  <a:noFill/>
                  <a:prstDash val="solid"/>
                </a:ln>
              </a:rPr>
              <a:t>Stop&amp;Start</a:t>
            </a:r>
            <a:endParaRPr lang="en-US" sz="2700" b="1" spc="600">
              <a:ln w="28575">
                <a:noFill/>
                <a:prstDash val="solid"/>
              </a:ln>
            </a:endParaRPr>
          </a:p>
        </p:txBody>
      </p:sp>
      <p:pic>
        <p:nvPicPr>
          <p:cNvPr id="13" name="Picture 12" descr="A computer screen shot of a maze&#10;&#10;AI-generated content may be incorrect.">
            <a:extLst>
              <a:ext uri="{FF2B5EF4-FFF2-40B4-BE49-F238E27FC236}">
                <a16:creationId xmlns:a16="http://schemas.microsoft.com/office/drawing/2014/main" id="{ED759DE2-F161-F16A-198D-E448AD4CA165}"/>
              </a:ext>
            </a:extLst>
          </p:cNvPr>
          <p:cNvPicPr>
            <a:picLocks noChangeAspect="1"/>
          </p:cNvPicPr>
          <p:nvPr/>
        </p:nvPicPr>
        <p:blipFill>
          <a:blip r:embed="rId2"/>
          <a:stretch>
            <a:fillRect/>
          </a:stretch>
        </p:blipFill>
        <p:spPr>
          <a:xfrm>
            <a:off x="5183188" y="1685590"/>
            <a:ext cx="6172200" cy="3477295"/>
          </a:xfrm>
          <a:prstGeom prst="rect">
            <a:avLst/>
          </a:prstGeom>
          <a:noFill/>
        </p:spPr>
      </p:pic>
      <p:sp>
        <p:nvSpPr>
          <p:cNvPr id="4" name="Content Placeholder 3">
            <a:extLst>
              <a:ext uri="{FF2B5EF4-FFF2-40B4-BE49-F238E27FC236}">
                <a16:creationId xmlns:a16="http://schemas.microsoft.com/office/drawing/2014/main" id="{5C2C16B6-73E5-7715-FDB3-44C51EADA709}"/>
              </a:ext>
            </a:extLst>
          </p:cNvPr>
          <p:cNvSpPr>
            <a:spLocks noGrp="1"/>
          </p:cNvSpPr>
          <p:nvPr>
            <p:ph type="body" sz="half" idx="2"/>
          </p:nvPr>
        </p:nvSpPr>
        <p:spPr>
          <a:xfrm>
            <a:off x="839788" y="2057400"/>
            <a:ext cx="4343400" cy="3798870"/>
          </a:xfrm>
        </p:spPr>
        <p:txBody>
          <a:bodyPr>
            <a:normAutofit/>
          </a:bodyPr>
          <a:lstStyle/>
          <a:p>
            <a:r>
              <a:rPr lang="en-US" dirty="0"/>
              <a:t>The "Big City" simulation offers flexible control over its execution through simple keyboard commands, allowing users to start, pause, and advance the simulation as needed.</a:t>
            </a:r>
          </a:p>
          <a:p>
            <a:r>
              <a:rPr lang="en-US" dirty="0"/>
              <a:t>Users can start the simulation by pressing the </a:t>
            </a:r>
            <a:r>
              <a:rPr lang="en-US" b="1" dirty="0"/>
              <a:t>'R' key</a:t>
            </a:r>
            <a:r>
              <a:rPr lang="en-US" dirty="0"/>
              <a:t>, initiating bus movement and passenger activity. Conversely, the simulation can be paused at any time by pressing the </a:t>
            </a:r>
            <a:r>
              <a:rPr lang="en-US" b="1" dirty="0"/>
              <a:t>Space key</a:t>
            </a:r>
            <a:r>
              <a:rPr lang="en-US" dirty="0"/>
              <a:t>, providing an opportunity to observe the system's state.</a:t>
            </a:r>
          </a:p>
        </p:txBody>
      </p:sp>
      <p:sp>
        <p:nvSpPr>
          <p:cNvPr id="5" name="Slide Number Placeholder 4">
            <a:extLst>
              <a:ext uri="{FF2B5EF4-FFF2-40B4-BE49-F238E27FC236}">
                <a16:creationId xmlns:a16="http://schemas.microsoft.com/office/drawing/2014/main" id="{1BC1197C-A1E7-E892-5075-13C2B8987D30}"/>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252213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4766242" y="1682151"/>
            <a:ext cx="6523371" cy="1069848"/>
          </a:xfrm>
        </p:spPr>
        <p:txBody>
          <a:bodyPr anchor="b">
            <a:normAutofit/>
          </a:bodyPr>
          <a:lstStyle/>
          <a:p>
            <a:pPr>
              <a:buClr>
                <a:schemeClr val="accent6"/>
              </a:buClr>
            </a:pPr>
            <a:r>
              <a:rPr lang="en-US" sz="2300" dirty="0"/>
              <a:t>Why You Should Use Our Simulation ?</a:t>
            </a:r>
          </a:p>
        </p:txBody>
      </p:sp>
      <p:sp>
        <p:nvSpPr>
          <p:cNvPr id="5" name="Text Placeholder 4">
            <a:extLst>
              <a:ext uri="{FF2B5EF4-FFF2-40B4-BE49-F238E27FC236}">
                <a16:creationId xmlns:a16="http://schemas.microsoft.com/office/drawing/2014/main" id="{8D1B8204-1FEA-D6EC-0B33-155F889BDF53}"/>
              </a:ext>
            </a:extLst>
          </p:cNvPr>
          <p:cNvSpPr>
            <a:spLocks noGrp="1"/>
          </p:cNvSpPr>
          <p:nvPr>
            <p:ph type="body" idx="1"/>
          </p:nvPr>
        </p:nvSpPr>
        <p:spPr>
          <a:xfrm>
            <a:off x="4766242" y="3227295"/>
            <a:ext cx="7239291" cy="3270324"/>
          </a:xfrm>
        </p:spPr>
        <p:txBody>
          <a:bodyPr/>
          <a:lstStyle/>
          <a:p>
            <a:r>
              <a:rPr lang="en-US" dirty="0"/>
              <a:t>You should use our simulation to:</a:t>
            </a:r>
          </a:p>
          <a:p>
            <a:pPr marL="342900" indent="-342900">
              <a:buFont typeface="Arial" panose="020B0604020202020204" pitchFamily="34" charset="0"/>
              <a:buChar char="•"/>
            </a:pPr>
            <a:r>
              <a:rPr lang="en-US" b="1" dirty="0"/>
              <a:t>Understand Public Transport: </a:t>
            </a:r>
            <a:r>
              <a:rPr lang="en-US" dirty="0"/>
              <a:t>See how buses, passengers, and lines interact in a city.</a:t>
            </a:r>
          </a:p>
          <a:p>
            <a:pPr marL="342900" indent="-342900">
              <a:buFont typeface="Arial" panose="020B0604020202020204" pitchFamily="34" charset="0"/>
              <a:buChar char="•"/>
            </a:pPr>
            <a:r>
              <a:rPr lang="en-US" b="1" dirty="0"/>
              <a:t>Analyze System Performance:</a:t>
            </a:r>
            <a:r>
              <a:rPr lang="en-US" dirty="0"/>
              <a:t> Generate statistics to evaluate and improve the transport system.</a:t>
            </a:r>
          </a:p>
          <a:p>
            <a:pPr marL="342900" indent="-342900">
              <a:buFont typeface="Arial" panose="020B0604020202020204" pitchFamily="34" charset="0"/>
              <a:buChar char="•"/>
            </a:pPr>
            <a:r>
              <a:rPr lang="en-US" b="1" dirty="0"/>
              <a:t>Learn Interactively: </a:t>
            </a:r>
            <a:r>
              <a:rPr lang="en-US" dirty="0"/>
              <a:t>Control the simulation and inspect details of buses and stops in real-time.</a:t>
            </a:r>
          </a:p>
        </p:txBody>
      </p:sp>
    </p:spTree>
    <p:extLst>
      <p:ext uri="{BB962C8B-B14F-4D97-AF65-F5344CB8AC3E}">
        <p14:creationId xmlns:p14="http://schemas.microsoft.com/office/powerpoint/2010/main" val="195875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D37A-4E48-8C35-3837-8319BB580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75835-ABD1-D976-D607-B61A872BB137}"/>
              </a:ext>
            </a:extLst>
          </p:cNvPr>
          <p:cNvSpPr>
            <a:spLocks noGrp="1"/>
          </p:cNvSpPr>
          <p:nvPr>
            <p:ph type="ctrTitle"/>
          </p:nvPr>
        </p:nvSpPr>
        <p:spPr/>
        <p:txBody>
          <a:bodyPr/>
          <a:lstStyle/>
          <a:p>
            <a:r>
              <a:rPr lang="en-US" sz="4000" b="1" spc="600" dirty="0">
                <a:ln w="28575">
                  <a:noFill/>
                  <a:prstDash val="solid"/>
                </a:ln>
                <a:solidFill>
                  <a:schemeClr val="bg1"/>
                </a:solidFill>
                <a:latin typeface="Tw Cen MT" panose="020B0602020104020603" pitchFamily="34" charset="77"/>
                <a:ea typeface="Verdana" panose="020B0604030504040204" pitchFamily="34" charset="0"/>
                <a:cs typeface="Verdana" panose="020B0604030504040204" pitchFamily="34" charset="0"/>
              </a:rPr>
              <a:t>SUMMARY</a:t>
            </a:r>
            <a:endParaRPr lang="en-US" dirty="0"/>
          </a:p>
        </p:txBody>
      </p:sp>
      <p:sp>
        <p:nvSpPr>
          <p:cNvPr id="3" name="Subtitle 2">
            <a:extLst>
              <a:ext uri="{FF2B5EF4-FFF2-40B4-BE49-F238E27FC236}">
                <a16:creationId xmlns:a16="http://schemas.microsoft.com/office/drawing/2014/main" id="{3599F737-FE49-F3DF-32C6-02BA841D248A}"/>
              </a:ext>
            </a:extLst>
          </p:cNvPr>
          <p:cNvSpPr>
            <a:spLocks noGrp="1"/>
          </p:cNvSpPr>
          <p:nvPr>
            <p:ph type="subTitle" idx="1"/>
          </p:nvPr>
        </p:nvSpPr>
        <p:spPr/>
        <p:txBody>
          <a:bodyPr/>
          <a:lstStyle/>
          <a:p>
            <a:r>
              <a:rPr lang="en-US" dirty="0"/>
              <a:t>This project successfully implemented a bus simulation for a 21x57 city, fulfilling core requirements for bus lines, stops, and passenger interactions. We've established fundamental operations, demonstrating buses moving and managing passengers and luggage effectively. Future enhancements could include realistic traffic, dynamic passenger emotions, and a driver performance system to boost realism and engagement. Overall, this effort offered significant experience in system design and user experience enhancement</a:t>
            </a:r>
          </a:p>
        </p:txBody>
      </p:sp>
    </p:spTree>
    <p:extLst>
      <p:ext uri="{BB962C8B-B14F-4D97-AF65-F5344CB8AC3E}">
        <p14:creationId xmlns:p14="http://schemas.microsoft.com/office/powerpoint/2010/main" val="10558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r>
              <a:rPr lang="en-US" dirty="0"/>
              <a:t>Group – 29</a:t>
            </a:r>
          </a:p>
          <a:p>
            <a:r>
              <a:rPr lang="en-US" dirty="0"/>
              <a:t>By</a:t>
            </a:r>
          </a:p>
          <a:p>
            <a:r>
              <a:rPr lang="en-US" dirty="0"/>
              <a:t>Umut Efe AL</a:t>
            </a:r>
          </a:p>
          <a:p>
            <a:r>
              <a:rPr lang="en-US" dirty="0"/>
              <a:t>Oğuz Efe GÜNEŞ</a:t>
            </a:r>
          </a:p>
          <a:p>
            <a:r>
              <a:rPr lang="en-US" dirty="0"/>
              <a:t>Nurettin YILDIZ</a:t>
            </a:r>
          </a:p>
          <a:p>
            <a:r>
              <a:rPr lang="en-US" dirty="0"/>
              <a:t>Aleyna DOĞRUER</a:t>
            </a:r>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Core Concepts</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Functionality</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Why You Should Use Our Simulation ?</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Summary</a:t>
            </a:r>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a:lstStyle/>
          <a:p>
            <a:r>
              <a:rPr lang="en-US" dirty="0"/>
              <a:t>The focus of this project on developing an application that simulates a public transportation system within a city. The simulation will model bus lines, buses, and passengers, and generate statistics about the system. The city itself is a 21x57 grid composed of building blocks, roads, and bus stops. The core functionality involves buses moving along predefined lines, with passengers getting on and off at various bus stops</a:t>
            </a:r>
          </a:p>
        </p:txBody>
      </p:sp>
    </p:spTree>
    <p:extLst>
      <p:ext uri="{BB962C8B-B14F-4D97-AF65-F5344CB8AC3E}">
        <p14:creationId xmlns:p14="http://schemas.microsoft.com/office/powerpoint/2010/main" val="338075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850392" y="832104"/>
            <a:ext cx="10881360" cy="1069848"/>
          </a:xfrm>
        </p:spPr>
        <p:txBody>
          <a:bodyPr anchor="ctr">
            <a:normAutofit/>
          </a:bodyPr>
          <a:lstStyle/>
          <a:p>
            <a:r>
              <a:rPr lang="en-US" dirty="0"/>
              <a:t>Core concepts</a:t>
            </a:r>
          </a:p>
        </p:txBody>
      </p:sp>
      <p:sp>
        <p:nvSpPr>
          <p:cNvPr id="3" name="Subtitle 2">
            <a:extLst>
              <a:ext uri="{FF2B5EF4-FFF2-40B4-BE49-F238E27FC236}">
                <a16:creationId xmlns:a16="http://schemas.microsoft.com/office/drawing/2014/main" id="{C05FF0B8-5B51-7376-0271-8D849CA3F8A8}"/>
              </a:ext>
            </a:extLst>
          </p:cNvPr>
          <p:cNvSpPr>
            <a:spLocks noGrp="1"/>
          </p:cNvSpPr>
          <p:nvPr>
            <p:ph sz="half" idx="1"/>
          </p:nvPr>
        </p:nvSpPr>
        <p:spPr>
          <a:xfrm>
            <a:off x="838200" y="1825625"/>
            <a:ext cx="5181600" cy="4351338"/>
          </a:xfrm>
        </p:spPr>
        <p:txBody>
          <a:bodyPr>
            <a:normAutofit/>
          </a:bodyPr>
          <a:lstStyle/>
          <a:p>
            <a:r>
              <a:rPr lang="en-US" sz="2300" dirty="0"/>
              <a:t>The simulation includes 16 bus stops, labeled A through P, with the number of waiting passengers displayed at each stop.</a:t>
            </a:r>
          </a:p>
          <a:p>
            <a:endParaRPr lang="en-US" sz="2300" dirty="0"/>
          </a:p>
          <a:p>
            <a:r>
              <a:rPr lang="en-US" sz="2300" dirty="0"/>
              <a:t>There are six distinct bus lines, named after their starting bus stop (Line A, Line B, Line C, Line D, Line L, Line M)</a:t>
            </a:r>
          </a:p>
        </p:txBody>
      </p:sp>
      <p:pic>
        <p:nvPicPr>
          <p:cNvPr id="5" name="Content Placeholder 4" descr="A computer screen shot of a blue and white grid&#10;&#10;AI-generated content may be incorrect.">
            <a:extLst>
              <a:ext uri="{FF2B5EF4-FFF2-40B4-BE49-F238E27FC236}">
                <a16:creationId xmlns:a16="http://schemas.microsoft.com/office/drawing/2014/main" id="{5DEFCEF4-DA93-7049-2FEE-D2A105B5BE1E}"/>
              </a:ext>
            </a:extLst>
          </p:cNvPr>
          <p:cNvPicPr>
            <a:picLocks noGrp="1" noChangeAspect="1"/>
          </p:cNvPicPr>
          <p:nvPr>
            <p:ph sz="half" idx="2"/>
          </p:nvPr>
        </p:nvPicPr>
        <p:blipFill>
          <a:blip r:embed="rId2"/>
          <a:stretch>
            <a:fillRect/>
          </a:stretch>
        </p:blipFill>
        <p:spPr>
          <a:xfrm>
            <a:off x="6186128" y="1857870"/>
            <a:ext cx="5153744" cy="4286848"/>
          </a:xfrm>
        </p:spPr>
      </p:pic>
      <p:sp>
        <p:nvSpPr>
          <p:cNvPr id="12" name="Slide Number Placeholder 5">
            <a:extLst>
              <a:ext uri="{FF2B5EF4-FFF2-40B4-BE49-F238E27FC236}">
                <a16:creationId xmlns:a16="http://schemas.microsoft.com/office/drawing/2014/main" id="{6AC3722E-9C28-2BDB-1498-C36A2B2E9337}"/>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4</a:t>
            </a:fld>
            <a:endParaRPr lang="en-US" dirty="0"/>
          </a:p>
        </p:txBody>
      </p:sp>
    </p:spTree>
    <p:extLst>
      <p:ext uri="{BB962C8B-B14F-4D97-AF65-F5344CB8AC3E}">
        <p14:creationId xmlns:p14="http://schemas.microsoft.com/office/powerpoint/2010/main" val="54847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DF2B5-6510-5D85-7A8E-25E90A732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DF137-BFD2-696C-7002-5D779A4657CF}"/>
              </a:ext>
            </a:extLst>
          </p:cNvPr>
          <p:cNvSpPr>
            <a:spLocks noGrp="1"/>
          </p:cNvSpPr>
          <p:nvPr>
            <p:ph type="title"/>
          </p:nvPr>
        </p:nvSpPr>
        <p:spPr>
          <a:xfrm>
            <a:off x="850392" y="832104"/>
            <a:ext cx="10881360" cy="1069848"/>
          </a:xfrm>
        </p:spPr>
        <p:txBody>
          <a:bodyPr anchor="ctr">
            <a:normAutofit/>
          </a:bodyPr>
          <a:lstStyle/>
          <a:p>
            <a:r>
              <a:rPr lang="en-US" dirty="0"/>
              <a:t>Core concepts-</a:t>
            </a:r>
            <a:r>
              <a:rPr lang="en-US" b="0" dirty="0"/>
              <a:t>luggage's</a:t>
            </a:r>
            <a:r>
              <a:rPr lang="en-US" dirty="0"/>
              <a:t> </a:t>
            </a:r>
          </a:p>
        </p:txBody>
      </p:sp>
      <p:pic>
        <p:nvPicPr>
          <p:cNvPr id="8" name="Content Placeholder 7">
            <a:extLst>
              <a:ext uri="{FF2B5EF4-FFF2-40B4-BE49-F238E27FC236}">
                <a16:creationId xmlns:a16="http://schemas.microsoft.com/office/drawing/2014/main" id="{1B707FF5-2D0B-D9BE-E2CD-95B354BAF7FB}"/>
              </a:ext>
            </a:extLst>
          </p:cNvPr>
          <p:cNvPicPr>
            <a:picLocks noGrp="1" noChangeAspect="1"/>
          </p:cNvPicPr>
          <p:nvPr>
            <p:ph sz="half" idx="1"/>
          </p:nvPr>
        </p:nvPicPr>
        <p:blipFill>
          <a:blip r:embed="rId2"/>
          <a:stretch>
            <a:fillRect/>
          </a:stretch>
        </p:blipFill>
        <p:spPr>
          <a:xfrm>
            <a:off x="838200" y="2246236"/>
            <a:ext cx="5181600" cy="3510116"/>
          </a:xfrm>
          <a:noFill/>
        </p:spPr>
      </p:pic>
      <p:sp>
        <p:nvSpPr>
          <p:cNvPr id="3" name="Subtitle 2">
            <a:extLst>
              <a:ext uri="{FF2B5EF4-FFF2-40B4-BE49-F238E27FC236}">
                <a16:creationId xmlns:a16="http://schemas.microsoft.com/office/drawing/2014/main" id="{0293BC35-CBFC-4A7F-10ED-6E51F15C9C92}"/>
              </a:ext>
            </a:extLst>
          </p:cNvPr>
          <p:cNvSpPr>
            <a:spLocks noGrp="1"/>
          </p:cNvSpPr>
          <p:nvPr>
            <p:ph sz="half" idx="2"/>
          </p:nvPr>
        </p:nvSpPr>
        <p:spPr>
          <a:xfrm>
            <a:off x="6172200" y="1825625"/>
            <a:ext cx="5181600" cy="4351338"/>
          </a:xfrm>
        </p:spPr>
        <p:txBody>
          <a:bodyPr>
            <a:normAutofit/>
          </a:bodyPr>
          <a:lstStyle/>
          <a:p>
            <a:r>
              <a:rPr lang="en-US" sz="2200"/>
              <a:t>The project implements a luggage system where each passenger can have between 0 and 2 pieces of luggage, determined randomly.</a:t>
            </a:r>
          </a:p>
          <a:p>
            <a:r>
              <a:rPr lang="en-US" sz="2200"/>
              <a:t> Each piece of luggage is assigned a unique integer ID within the simulation. Buses are equipped with a dedicated luggage department capable of holding up to 8 pieces of luggage. </a:t>
            </a:r>
          </a:p>
          <a:p>
            <a:r>
              <a:rPr lang="en-US" sz="2200"/>
              <a:t>A key aspect of the luggage system is that placing or retrieving luggage on a bus takes a specific amount of time: 1 unit-time per operation. </a:t>
            </a:r>
          </a:p>
        </p:txBody>
      </p:sp>
      <p:sp>
        <p:nvSpPr>
          <p:cNvPr id="12" name="Slide Number Placeholder 5">
            <a:extLst>
              <a:ext uri="{FF2B5EF4-FFF2-40B4-BE49-F238E27FC236}">
                <a16:creationId xmlns:a16="http://schemas.microsoft.com/office/drawing/2014/main" id="{B3170CC8-3A1F-C1EA-1F9C-479F8059ABA7}"/>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5</a:t>
            </a:fld>
            <a:endParaRPr lang="en-US" dirty="0"/>
          </a:p>
        </p:txBody>
      </p:sp>
    </p:spTree>
    <p:extLst>
      <p:ext uri="{BB962C8B-B14F-4D97-AF65-F5344CB8AC3E}">
        <p14:creationId xmlns:p14="http://schemas.microsoft.com/office/powerpoint/2010/main" val="413060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2C8FF-2B7C-1D6C-745F-B7C36FB92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BB4AB-979E-D230-5ED4-036BAEFBDCC5}"/>
              </a:ext>
            </a:extLst>
          </p:cNvPr>
          <p:cNvSpPr>
            <a:spLocks noGrp="1"/>
          </p:cNvSpPr>
          <p:nvPr>
            <p:ph type="title"/>
          </p:nvPr>
        </p:nvSpPr>
        <p:spPr>
          <a:xfrm>
            <a:off x="850392" y="832104"/>
            <a:ext cx="10881360" cy="1069848"/>
          </a:xfrm>
        </p:spPr>
        <p:txBody>
          <a:bodyPr anchor="ctr">
            <a:normAutofit/>
          </a:bodyPr>
          <a:lstStyle/>
          <a:p>
            <a:r>
              <a:rPr lang="en-US" dirty="0"/>
              <a:t>Core concepts-</a:t>
            </a:r>
            <a:r>
              <a:rPr lang="en-US" b="0" dirty="0"/>
              <a:t>luggage's</a:t>
            </a:r>
            <a:endParaRPr lang="en-US" dirty="0"/>
          </a:p>
        </p:txBody>
      </p:sp>
      <p:sp>
        <p:nvSpPr>
          <p:cNvPr id="3" name="Subtitle 2">
            <a:extLst>
              <a:ext uri="{FF2B5EF4-FFF2-40B4-BE49-F238E27FC236}">
                <a16:creationId xmlns:a16="http://schemas.microsoft.com/office/drawing/2014/main" id="{833A3C3E-BF85-494E-1500-75C157C50940}"/>
              </a:ext>
            </a:extLst>
          </p:cNvPr>
          <p:cNvSpPr>
            <a:spLocks noGrp="1"/>
          </p:cNvSpPr>
          <p:nvPr>
            <p:ph sz="half" idx="2"/>
          </p:nvPr>
        </p:nvSpPr>
        <p:spPr>
          <a:xfrm>
            <a:off x="6172200" y="1825625"/>
            <a:ext cx="5181600" cy="4351338"/>
          </a:xfrm>
        </p:spPr>
        <p:txBody>
          <a:bodyPr>
            <a:normAutofit/>
          </a:bodyPr>
          <a:lstStyle/>
          <a:p>
            <a:r>
              <a:rPr lang="en-US" sz="2000" dirty="0"/>
              <a:t>The project's luggage system simulates a stack-like behavior within each bus, meaning only the topmost luggage can be operated on. </a:t>
            </a:r>
          </a:p>
          <a:p>
            <a:r>
              <a:rPr lang="en-US" sz="2000" dirty="0"/>
              <a:t>This is managed by two primary functions: </a:t>
            </a:r>
            <a:r>
              <a:rPr lang="en-US" sz="2000" b="1" dirty="0" err="1"/>
              <a:t>loadLuggages</a:t>
            </a:r>
            <a:r>
              <a:rPr lang="en-US" sz="2000" dirty="0"/>
              <a:t> and </a:t>
            </a:r>
            <a:r>
              <a:rPr lang="en-US" sz="2000" b="1" dirty="0" err="1"/>
              <a:t>UnloadLuggage</a:t>
            </a:r>
            <a:r>
              <a:rPr lang="en-US" sz="2000" dirty="0" err="1"/>
              <a:t>s</a:t>
            </a:r>
            <a:r>
              <a:rPr lang="en-US" sz="2000" dirty="0"/>
              <a:t>. </a:t>
            </a:r>
          </a:p>
          <a:p>
            <a:r>
              <a:rPr lang="en-US" sz="2000" dirty="0"/>
              <a:t>The </a:t>
            </a:r>
            <a:r>
              <a:rPr lang="en-US" sz="2000" b="1" dirty="0" err="1"/>
              <a:t>loadLuggages</a:t>
            </a:r>
            <a:r>
              <a:rPr lang="en-US" sz="2000" dirty="0"/>
              <a:t> function handles the process of adding luggage to the bus's internal stack. Conversely, the </a:t>
            </a:r>
            <a:r>
              <a:rPr lang="en-US" sz="2000" b="1" dirty="0" err="1"/>
              <a:t>UnloadLuggages</a:t>
            </a:r>
            <a:r>
              <a:rPr lang="en-US" sz="2000" dirty="0"/>
              <a:t> function is responsible for removing luggage from the bus.</a:t>
            </a:r>
          </a:p>
        </p:txBody>
      </p:sp>
      <p:sp>
        <p:nvSpPr>
          <p:cNvPr id="12" name="Slide Number Placeholder 5">
            <a:extLst>
              <a:ext uri="{FF2B5EF4-FFF2-40B4-BE49-F238E27FC236}">
                <a16:creationId xmlns:a16="http://schemas.microsoft.com/office/drawing/2014/main" id="{288AD9D8-E383-8C73-3FCF-3C673192EA36}"/>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6</a:t>
            </a:fld>
            <a:endParaRPr lang="en-US" dirty="0"/>
          </a:p>
        </p:txBody>
      </p:sp>
      <p:pic>
        <p:nvPicPr>
          <p:cNvPr id="9" name="Picture 8">
            <a:extLst>
              <a:ext uri="{FF2B5EF4-FFF2-40B4-BE49-F238E27FC236}">
                <a16:creationId xmlns:a16="http://schemas.microsoft.com/office/drawing/2014/main" id="{6EDFC705-C073-91D4-B5A2-E94C5BC26D0E}"/>
              </a:ext>
            </a:extLst>
          </p:cNvPr>
          <p:cNvPicPr>
            <a:picLocks noChangeAspect="1"/>
          </p:cNvPicPr>
          <p:nvPr/>
        </p:nvPicPr>
        <p:blipFill>
          <a:blip r:embed="rId2"/>
          <a:stretch>
            <a:fillRect/>
          </a:stretch>
        </p:blipFill>
        <p:spPr>
          <a:xfrm>
            <a:off x="1431035" y="2175604"/>
            <a:ext cx="2734057" cy="247685"/>
          </a:xfrm>
          <a:prstGeom prst="rect">
            <a:avLst/>
          </a:prstGeom>
        </p:spPr>
      </p:pic>
      <p:pic>
        <p:nvPicPr>
          <p:cNvPr id="11" name="Picture 10">
            <a:extLst>
              <a:ext uri="{FF2B5EF4-FFF2-40B4-BE49-F238E27FC236}">
                <a16:creationId xmlns:a16="http://schemas.microsoft.com/office/drawing/2014/main" id="{139724C1-F0D4-D6EC-ED5B-C6DCD74C2A23}"/>
              </a:ext>
            </a:extLst>
          </p:cNvPr>
          <p:cNvPicPr>
            <a:picLocks noChangeAspect="1"/>
          </p:cNvPicPr>
          <p:nvPr/>
        </p:nvPicPr>
        <p:blipFill>
          <a:blip r:embed="rId3"/>
          <a:stretch>
            <a:fillRect/>
          </a:stretch>
        </p:blipFill>
        <p:spPr>
          <a:xfrm>
            <a:off x="1307193" y="4148922"/>
            <a:ext cx="2857899" cy="285790"/>
          </a:xfrm>
          <a:prstGeom prst="rect">
            <a:avLst/>
          </a:prstGeom>
        </p:spPr>
      </p:pic>
    </p:spTree>
    <p:extLst>
      <p:ext uri="{BB962C8B-B14F-4D97-AF65-F5344CB8AC3E}">
        <p14:creationId xmlns:p14="http://schemas.microsoft.com/office/powerpoint/2010/main" val="365217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FA26-4C60-8B86-B989-6DBE4B20E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5DCAD-6F4C-F142-D5C7-42062A66F218}"/>
              </a:ext>
            </a:extLst>
          </p:cNvPr>
          <p:cNvSpPr>
            <a:spLocks noGrp="1"/>
          </p:cNvSpPr>
          <p:nvPr>
            <p:ph type="title"/>
          </p:nvPr>
        </p:nvSpPr>
        <p:spPr>
          <a:xfrm>
            <a:off x="850392" y="411480"/>
            <a:ext cx="10881360" cy="1069848"/>
          </a:xfrm>
        </p:spPr>
        <p:txBody>
          <a:bodyPr anchor="ctr">
            <a:normAutofit/>
          </a:bodyPr>
          <a:lstStyle/>
          <a:p>
            <a:r>
              <a:rPr lang="en-US" dirty="0"/>
              <a:t>Core concepts-</a:t>
            </a:r>
            <a:r>
              <a:rPr lang="en-US" b="0" dirty="0"/>
              <a:t>passenger’s</a:t>
            </a:r>
            <a:endParaRPr lang="en-US" dirty="0"/>
          </a:p>
        </p:txBody>
      </p:sp>
      <p:sp>
        <p:nvSpPr>
          <p:cNvPr id="3" name="Subtitle 2">
            <a:extLst>
              <a:ext uri="{FF2B5EF4-FFF2-40B4-BE49-F238E27FC236}">
                <a16:creationId xmlns:a16="http://schemas.microsoft.com/office/drawing/2014/main" id="{18BDA5E7-06CD-D6FA-36FD-7900F10065CF}"/>
              </a:ext>
            </a:extLst>
          </p:cNvPr>
          <p:cNvSpPr>
            <a:spLocks noGrp="1"/>
          </p:cNvSpPr>
          <p:nvPr>
            <p:ph sz="half" idx="1"/>
          </p:nvPr>
        </p:nvSpPr>
        <p:spPr>
          <a:xfrm>
            <a:off x="585627" y="1325366"/>
            <a:ext cx="6131103" cy="4851597"/>
          </a:xfrm>
        </p:spPr>
        <p:txBody>
          <a:bodyPr>
            <a:noAutofit/>
          </a:bodyPr>
          <a:lstStyle/>
          <a:p>
            <a:r>
              <a:rPr lang="en-US" sz="2000" dirty="0"/>
              <a:t>Passengers in the "Big City" simulation are dynamically generated, each assigned a unique integer ID. These passengers are created randomly, including their desired bus line, their starting and ending bus stops, and the random time at which they enter the simulation. </a:t>
            </a:r>
          </a:p>
          <a:p>
            <a:r>
              <a:rPr lang="en-US" sz="2000" dirty="0"/>
              <a:t>Upon generation, passengers are initially placed into a queue. This queue consistently maintains 15 elements and is always full. Within this queue, passengers are represented by their initial bus stops. To simulate a staggered entry, each passenger in the queue waits for a random duration of either 0 or 1</a:t>
            </a:r>
          </a:p>
          <a:p>
            <a:r>
              <a:rPr lang="en-US" sz="2000" dirty="0"/>
              <a:t> Once a passenger "enters the simulation," they proceed to their designated initial bus stop to await a bus.</a:t>
            </a:r>
          </a:p>
        </p:txBody>
      </p:sp>
      <p:pic>
        <p:nvPicPr>
          <p:cNvPr id="5" name="Picture 4" descr="A screen shot of a computer">
            <a:extLst>
              <a:ext uri="{FF2B5EF4-FFF2-40B4-BE49-F238E27FC236}">
                <a16:creationId xmlns:a16="http://schemas.microsoft.com/office/drawing/2014/main" id="{19E246FB-1D21-08EF-A59A-74AA66245BAF}"/>
              </a:ext>
            </a:extLst>
          </p:cNvPr>
          <p:cNvPicPr>
            <a:picLocks noChangeAspect="1"/>
          </p:cNvPicPr>
          <p:nvPr/>
        </p:nvPicPr>
        <p:blipFill>
          <a:blip r:embed="rId2"/>
          <a:stretch>
            <a:fillRect/>
          </a:stretch>
        </p:blipFill>
        <p:spPr>
          <a:xfrm>
            <a:off x="6716730" y="2202641"/>
            <a:ext cx="5181600" cy="2919211"/>
          </a:xfrm>
          <a:prstGeom prst="rect">
            <a:avLst/>
          </a:prstGeom>
          <a:noFill/>
        </p:spPr>
      </p:pic>
      <p:sp>
        <p:nvSpPr>
          <p:cNvPr id="12" name="Slide Number Placeholder 5">
            <a:extLst>
              <a:ext uri="{FF2B5EF4-FFF2-40B4-BE49-F238E27FC236}">
                <a16:creationId xmlns:a16="http://schemas.microsoft.com/office/drawing/2014/main" id="{856970F9-6E61-C2E8-A823-4C2FAD600F66}"/>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7</a:t>
            </a:fld>
            <a:endParaRPr lang="en-US" dirty="0"/>
          </a:p>
        </p:txBody>
      </p:sp>
    </p:spTree>
    <p:extLst>
      <p:ext uri="{BB962C8B-B14F-4D97-AF65-F5344CB8AC3E}">
        <p14:creationId xmlns:p14="http://schemas.microsoft.com/office/powerpoint/2010/main" val="19897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999D0-A663-5126-35E4-0A3A98F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E95BE-8415-9CD1-7AAE-59AD72A6D5DF}"/>
              </a:ext>
            </a:extLst>
          </p:cNvPr>
          <p:cNvSpPr>
            <a:spLocks noGrp="1"/>
          </p:cNvSpPr>
          <p:nvPr>
            <p:ph type="title"/>
          </p:nvPr>
        </p:nvSpPr>
        <p:spPr>
          <a:xfrm>
            <a:off x="731520" y="327253"/>
            <a:ext cx="10881360" cy="1069848"/>
          </a:xfrm>
        </p:spPr>
        <p:txBody>
          <a:bodyPr anchor="ctr">
            <a:normAutofit/>
          </a:bodyPr>
          <a:lstStyle/>
          <a:p>
            <a:r>
              <a:rPr lang="en-US" dirty="0"/>
              <a:t>Core concepts-</a:t>
            </a:r>
            <a:r>
              <a:rPr lang="en-US" b="0" dirty="0"/>
              <a:t>busses</a:t>
            </a:r>
            <a:endParaRPr lang="en-US" dirty="0"/>
          </a:p>
        </p:txBody>
      </p:sp>
      <p:sp>
        <p:nvSpPr>
          <p:cNvPr id="3" name="Subtitle 2">
            <a:extLst>
              <a:ext uri="{FF2B5EF4-FFF2-40B4-BE49-F238E27FC236}">
                <a16:creationId xmlns:a16="http://schemas.microsoft.com/office/drawing/2014/main" id="{B56CB4CD-138E-A6D4-46AA-E1B2D45B9086}"/>
              </a:ext>
            </a:extLst>
          </p:cNvPr>
          <p:cNvSpPr>
            <a:spLocks noGrp="1"/>
          </p:cNvSpPr>
          <p:nvPr>
            <p:ph sz="half" idx="1"/>
          </p:nvPr>
        </p:nvSpPr>
        <p:spPr>
          <a:xfrm>
            <a:off x="579121" y="1130157"/>
            <a:ext cx="6332818" cy="5400590"/>
          </a:xfrm>
        </p:spPr>
        <p:txBody>
          <a:bodyPr>
            <a:noAutofit/>
          </a:bodyPr>
          <a:lstStyle/>
          <a:p>
            <a:r>
              <a:rPr lang="en-US" sz="2000" dirty="0"/>
              <a:t>Our simulation features intelligent buses capable of autonomous movement and passenger management.</a:t>
            </a:r>
          </a:p>
          <a:p>
            <a:r>
              <a:rPr lang="en-US" sz="2000" dirty="0"/>
              <a:t>Each bus independently calculates its current position and determines its next destination along its assigned bus line. </a:t>
            </a:r>
          </a:p>
          <a:p>
            <a:r>
              <a:rPr lang="en-US" sz="2000" dirty="0"/>
              <a:t>When a bus arrives at a designated bus stop, it can efficiently manage passenger boarding and alighting. This includes allowing passengers to get on, provided there's sufficient space for them and their luggage. </a:t>
            </a:r>
          </a:p>
          <a:p>
            <a:r>
              <a:rPr lang="en-US" sz="2000" dirty="0"/>
              <a:t>This self-sufficient movement and integrated passenger/luggage handling allow the buses to effectively simulate a dynamic public transportation system within the "Big City“.</a:t>
            </a:r>
          </a:p>
        </p:txBody>
      </p:sp>
      <p:pic>
        <p:nvPicPr>
          <p:cNvPr id="7" name="Picture 6" descr="A number bars with numbers and symbols&#10;&#10;AI-generated content may be incorrect.">
            <a:extLst>
              <a:ext uri="{FF2B5EF4-FFF2-40B4-BE49-F238E27FC236}">
                <a16:creationId xmlns:a16="http://schemas.microsoft.com/office/drawing/2014/main" id="{2D798574-934B-6112-86DE-C29C8D510BE4}"/>
              </a:ext>
            </a:extLst>
          </p:cNvPr>
          <p:cNvPicPr>
            <a:picLocks noChangeAspect="1"/>
          </p:cNvPicPr>
          <p:nvPr/>
        </p:nvPicPr>
        <p:blipFill>
          <a:blip r:embed="rId2"/>
          <a:stretch>
            <a:fillRect/>
          </a:stretch>
        </p:blipFill>
        <p:spPr>
          <a:xfrm>
            <a:off x="6911939" y="2193954"/>
            <a:ext cx="5181600" cy="2919211"/>
          </a:xfrm>
          <a:prstGeom prst="rect">
            <a:avLst/>
          </a:prstGeom>
          <a:noFill/>
        </p:spPr>
      </p:pic>
      <p:sp>
        <p:nvSpPr>
          <p:cNvPr id="12" name="Slide Number Placeholder 5">
            <a:extLst>
              <a:ext uri="{FF2B5EF4-FFF2-40B4-BE49-F238E27FC236}">
                <a16:creationId xmlns:a16="http://schemas.microsoft.com/office/drawing/2014/main" id="{055E14BB-41FF-9A61-A655-BADE3B12A278}"/>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dirty="0"/>
          </a:p>
        </p:txBody>
      </p:sp>
    </p:spTree>
    <p:extLst>
      <p:ext uri="{BB962C8B-B14F-4D97-AF65-F5344CB8AC3E}">
        <p14:creationId xmlns:p14="http://schemas.microsoft.com/office/powerpoint/2010/main" val="226334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850392" y="832104"/>
            <a:ext cx="10881360" cy="1069848"/>
          </a:xfrm>
        </p:spPr>
        <p:txBody>
          <a:bodyPr anchor="ctr">
            <a:normAutofit/>
          </a:bodyPr>
          <a:lstStyle/>
          <a:p>
            <a:r>
              <a:rPr lang="en-US" b="1" spc="600" dirty="0">
                <a:ln w="28575">
                  <a:noFill/>
                  <a:prstDash val="solid"/>
                </a:ln>
              </a:rPr>
              <a:t>Functionality-</a:t>
            </a:r>
            <a:r>
              <a:rPr lang="en-US" b="0" spc="600" dirty="0">
                <a:ln w="28575">
                  <a:noFill/>
                  <a:prstDash val="solid"/>
                </a:ln>
              </a:rPr>
              <a:t>choosing the bus</a:t>
            </a:r>
            <a:endParaRPr lang="en-US" b="1" spc="600" dirty="0">
              <a:ln w="28575">
                <a:noFill/>
                <a:prstDash val="solid"/>
              </a:ln>
            </a:endParaRPr>
          </a:p>
        </p:txBody>
      </p:sp>
      <p:pic>
        <p:nvPicPr>
          <p:cNvPr id="12" name="Picture 11">
            <a:extLst>
              <a:ext uri="{FF2B5EF4-FFF2-40B4-BE49-F238E27FC236}">
                <a16:creationId xmlns:a16="http://schemas.microsoft.com/office/drawing/2014/main" id="{06DF3748-48A3-CA44-544A-2905C2519FBE}"/>
              </a:ext>
            </a:extLst>
          </p:cNvPr>
          <p:cNvPicPr>
            <a:picLocks noChangeAspect="1"/>
          </p:cNvPicPr>
          <p:nvPr/>
        </p:nvPicPr>
        <p:blipFill>
          <a:blip r:embed="rId2"/>
          <a:srcRect/>
          <a:stretch/>
        </p:blipFill>
        <p:spPr>
          <a:xfrm>
            <a:off x="838200" y="2541688"/>
            <a:ext cx="5181599" cy="2919211"/>
          </a:xfrm>
          <a:prstGeom prst="rect">
            <a:avLst/>
          </a:prstGeom>
          <a:noFill/>
        </p:spPr>
      </p:pic>
      <p:sp>
        <p:nvSpPr>
          <p:cNvPr id="7" name="Content Placeholder 6">
            <a:extLst>
              <a:ext uri="{FF2B5EF4-FFF2-40B4-BE49-F238E27FC236}">
                <a16:creationId xmlns:a16="http://schemas.microsoft.com/office/drawing/2014/main" id="{E86ECB9F-B60B-1DF8-B7BE-53C6A501BCF9}"/>
              </a:ext>
            </a:extLst>
          </p:cNvPr>
          <p:cNvSpPr>
            <a:spLocks noGrp="1"/>
          </p:cNvSpPr>
          <p:nvPr>
            <p:ph sz="half" idx="2"/>
          </p:nvPr>
        </p:nvSpPr>
        <p:spPr>
          <a:xfrm>
            <a:off x="6172200" y="1825625"/>
            <a:ext cx="5181600" cy="4351338"/>
          </a:xfrm>
        </p:spPr>
        <p:txBody>
          <a:bodyPr>
            <a:normAutofit/>
          </a:bodyPr>
          <a:lstStyle/>
          <a:p>
            <a:r>
              <a:rPr lang="en-US" sz="2300" dirty="0"/>
              <a:t>Our "Big City" simulation provides an intuitive way for users to inspect the details of any bus within the system. </a:t>
            </a:r>
          </a:p>
          <a:p>
            <a:endParaRPr lang="en-US" sz="2300" dirty="0"/>
          </a:p>
          <a:p>
            <a:endParaRPr lang="en-US" sz="2300" dirty="0"/>
          </a:p>
          <a:p>
            <a:endParaRPr lang="en-US" sz="2300" dirty="0"/>
          </a:p>
          <a:p>
            <a:r>
              <a:rPr lang="en-US" sz="2300" dirty="0"/>
              <a:t>By simply clicking on a bus displayed on the city map, users can view comprehensive information about that specific vehicle.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9</a:t>
            </a:fld>
            <a:endParaRPr lang="en-US" dirty="0"/>
          </a:p>
        </p:txBody>
      </p:sp>
    </p:spTree>
    <p:extLst>
      <p:ext uri="{BB962C8B-B14F-4D97-AF65-F5344CB8AC3E}">
        <p14:creationId xmlns:p14="http://schemas.microsoft.com/office/powerpoint/2010/main" val="1372651910"/>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sharepoint/v3"/>
    <ds:schemaRef ds:uri="http://schemas.microsoft.com/office/2006/documentManagement/types"/>
    <ds:schemaRef ds:uri="http://purl.org/dc/terms/"/>
    <ds:schemaRef ds:uri="http://schemas.openxmlformats.org/package/2006/metadata/core-properties"/>
    <ds:schemaRef ds:uri="http://www.w3.org/XML/1998/namespace"/>
    <ds:schemaRef ds:uri="http://schemas.microsoft.com/office/infopath/2007/PartnerControls"/>
    <ds:schemaRef ds:uri="http://purl.org/dc/elements/1.1/"/>
    <ds:schemaRef ds:uri="230e9df3-be65-4c73-a93b-d1236ebd677e"/>
    <ds:schemaRef ds:uri="http://purl.org/dc/dcmityp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92</TotalTime>
  <Words>941</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Courier New</vt:lpstr>
      <vt:lpstr>Segoe UI Light</vt:lpstr>
      <vt:lpstr>Tw Cen MT</vt:lpstr>
      <vt:lpstr>Office Theme</vt:lpstr>
      <vt:lpstr>BIG CITY Presentation</vt:lpstr>
      <vt:lpstr>CONTENTS</vt:lpstr>
      <vt:lpstr>INTRODUCTION</vt:lpstr>
      <vt:lpstr>Core concepts</vt:lpstr>
      <vt:lpstr>Core concepts-luggage's </vt:lpstr>
      <vt:lpstr>Core concepts-luggage's</vt:lpstr>
      <vt:lpstr>Core concepts-passenger’s</vt:lpstr>
      <vt:lpstr>Core concepts-busses</vt:lpstr>
      <vt:lpstr>Functionality-choosing the bus</vt:lpstr>
      <vt:lpstr>Functionality-choosing the bus</vt:lpstr>
      <vt:lpstr>Functionality-Stop&amp;Start</vt:lpstr>
      <vt:lpstr>Why You Should Use Our Simulation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Umut efe AL</dc:creator>
  <cp:lastModifiedBy>Umut efe AL</cp:lastModifiedBy>
  <cp:revision>1</cp:revision>
  <dcterms:created xsi:type="dcterms:W3CDTF">2025-05-27T09:32:15Z</dcterms:created>
  <dcterms:modified xsi:type="dcterms:W3CDTF">2025-05-27T16:38:47Z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